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8" r:id="rId3"/>
    <p:sldId id="272" r:id="rId4"/>
    <p:sldId id="260" r:id="rId5"/>
    <p:sldId id="267" r:id="rId6"/>
    <p:sldId id="274" r:id="rId7"/>
    <p:sldId id="27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03448-12E9-4B5D-8A1D-3932A263B1B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37FE-C0A3-40D2-AEC5-37E001217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7FE-C0A3-40D2-AEC5-37E0012177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7FE-C0A3-40D2-AEC5-37E0012177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7FE-C0A3-40D2-AEC5-37E0012177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37FE-C0A3-40D2-AEC5-37E0012177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7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1"/>
            <a:ext cx="7900988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1" y="4114802"/>
            <a:ext cx="8174831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1281" y="200440"/>
            <a:ext cx="321807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6415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24A1-C3F9-460D-99DE-9554893F3AD5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C346-CDD2-4D07-B95D-6B1582749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50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51" Type="http://schemas.openxmlformats.org/officeDocument/2006/relationships/image" Target="../media/image50.sv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3" Type="http://schemas.openxmlformats.org/officeDocument/2006/relationships/image" Target="../media/image2.svg"/><Relationship Id="rId5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03" Type="http://schemas.openxmlformats.org/officeDocument/2006/relationships/image" Target="../media/image10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78" Type="http://schemas.openxmlformats.org/officeDocument/2006/relationships/image" Target="../media/image10.png"/><Relationship Id="rId77" Type="http://schemas.openxmlformats.org/officeDocument/2006/relationships/image" Target="../media/image76.svg"/><Relationship Id="rId43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1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53" Type="http://schemas.openxmlformats.org/officeDocument/2006/relationships/image" Target="../media/image152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620688"/>
            <a:ext cx="8712968" cy="11521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467544" y="1844824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3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36712"/>
            <a:ext cx="79208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1 января 2023 года в республике функционирует</a:t>
            </a:r>
          </a:p>
          <a:p>
            <a:pPr indent="457200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филиал Публично-правовой компании «Роскадастр» </a:t>
            </a:r>
          </a:p>
          <a:p>
            <a:pPr indent="457200" algn="just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Республике Адыгея</a:t>
            </a:r>
          </a:p>
          <a:p>
            <a:pPr indent="457200"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Публично-правовая компания «Роскадастр» создана путем реорганизации:</a:t>
            </a:r>
          </a:p>
          <a:p>
            <a:pPr indent="457200"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ФГБУ «ФКП Росреестра», </a:t>
            </a:r>
          </a:p>
          <a:p>
            <a:pPr indent="457200"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АО  «Ростехинвентаризация – Федеральное БТИ», </a:t>
            </a:r>
          </a:p>
          <a:p>
            <a:pPr indent="457200"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ФГБУ «Центр геодезии, картографии и ИПД»,</a:t>
            </a:r>
          </a:p>
          <a:p>
            <a:pPr indent="457200" algn="just"/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АО «Роскартография». </a:t>
            </a:r>
          </a:p>
          <a:p>
            <a:pPr indent="457200" algn="just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1 января 2023 года Роскадастр унаследовал функции всех преобразованных учреждений.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phic 323">
            <a:extLst>
              <a:ext uri="{FF2B5EF4-FFF2-40B4-BE49-F238E27FC236}">
                <a16:creationId xmlns="" xmlns:a16="http://schemas.microsoft.com/office/drawing/2014/main" id="{E5D13F5A-A4DC-45A3-8F85-A727C7BC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1560" y="2708920"/>
            <a:ext cx="471725" cy="432048"/>
          </a:xfrm>
          <a:prstGeom prst="rect">
            <a:avLst/>
          </a:prstGeom>
        </p:spPr>
      </p:pic>
      <p:pic>
        <p:nvPicPr>
          <p:cNvPr id="16" name="Graphic 323">
            <a:extLst>
              <a:ext uri="{FF2B5EF4-FFF2-40B4-BE49-F238E27FC236}">
                <a16:creationId xmlns="" xmlns:a16="http://schemas.microsoft.com/office/drawing/2014/main" id="{E5D13F5A-A4DC-45A3-8F85-A727C7BC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1560" y="3212976"/>
            <a:ext cx="471725" cy="432048"/>
          </a:xfrm>
          <a:prstGeom prst="rect">
            <a:avLst/>
          </a:prstGeom>
        </p:spPr>
      </p:pic>
      <p:pic>
        <p:nvPicPr>
          <p:cNvPr id="17" name="Graphic 323">
            <a:extLst>
              <a:ext uri="{FF2B5EF4-FFF2-40B4-BE49-F238E27FC236}">
                <a16:creationId xmlns="" xmlns:a16="http://schemas.microsoft.com/office/drawing/2014/main" id="{E5D13F5A-A4DC-45A3-8F85-A727C7BC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00543" y="3785523"/>
            <a:ext cx="471725" cy="432048"/>
          </a:xfrm>
          <a:prstGeom prst="rect">
            <a:avLst/>
          </a:prstGeom>
        </p:spPr>
      </p:pic>
      <p:pic>
        <p:nvPicPr>
          <p:cNvPr id="18" name="Graphic 323">
            <a:extLst>
              <a:ext uri="{FF2B5EF4-FFF2-40B4-BE49-F238E27FC236}">
                <a16:creationId xmlns="" xmlns:a16="http://schemas.microsoft.com/office/drawing/2014/main" id="{E5D13F5A-A4DC-45A3-8F85-A727C7BCE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1560" y="4365104"/>
            <a:ext cx="471725" cy="432048"/>
          </a:xfrm>
          <a:prstGeom prst="rect">
            <a:avLst/>
          </a:prstGeom>
        </p:spPr>
      </p:pic>
      <p:pic>
        <p:nvPicPr>
          <p:cNvPr id="19" name="Рисунок 18" descr="логотип_роскадастр_новые_цвета.png"/>
          <p:cNvPicPr>
            <a:picLocks noChangeAspect="1"/>
          </p:cNvPicPr>
          <p:nvPr/>
        </p:nvPicPr>
        <p:blipFill>
          <a:blip r:embed="rId50" cstate="print"/>
          <a:srcRect r="82711"/>
          <a:stretch>
            <a:fillRect/>
          </a:stretch>
        </p:blipFill>
        <p:spPr>
          <a:xfrm>
            <a:off x="6732239" y="3501008"/>
            <a:ext cx="2192981" cy="2010183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896" y="1"/>
            <a:ext cx="5328592" cy="47667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Функции, полномочия и деятельность компании </a:t>
            </a: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8" y="1"/>
            <a:ext cx="8242970" cy="47667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Функции, полномочия и деятельность компании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3491880" y="908720"/>
            <a:ext cx="5328592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Новая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призвана объединить пространственные данные всех ведомств для создания единой масштабной цифровой карты России и стать главным оператором информационных систем Росреестра: ФГИС ЕГРН и электронного сервиса «Публичная кадастровая карта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дает возможность оказывать населению и юридическим лицам широкий спектр услуг, связанных с геоданными.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1" name="Graphic 325">
            <a:extLst>
              <a:ext uri="{FF2B5EF4-FFF2-40B4-BE49-F238E27FC236}">
                <a16:creationId xmlns="" xmlns:a16="http://schemas.microsoft.com/office/drawing/2014/main" id="{901B0005-A984-4F49-B207-2B1C317A5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83568" y="1700808"/>
            <a:ext cx="2655516" cy="2880320"/>
          </a:xfrm>
          <a:prstGeom prst="rect">
            <a:avLst/>
          </a:prstGeom>
        </p:spPr>
      </p:pic>
      <p:pic>
        <p:nvPicPr>
          <p:cNvPr id="13" name="Graphic 267">
            <a:extLst>
              <a:ext uri="{FF2B5EF4-FFF2-40B4-BE49-F238E27FC236}">
                <a16:creationId xmlns="" xmlns:a16="http://schemas.microsoft.com/office/drawing/2014/main" id="{FE954492-AD9D-4573-B597-21E435D7B27A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96DAC541-7B7A-43D3-8B79-37D633B846F1}">
                <asvg:svgBlip xmlns=""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195736" y="5013176"/>
            <a:ext cx="936104" cy="9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8" y="1"/>
            <a:ext cx="8242970" cy="47667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Функции, полномочия и деятельность компании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3419872" y="548680"/>
            <a:ext cx="532859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noProof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Компания занимается геодезическими и картографическими работами, составлением государственных топографических карт и планов, выполняет кадастровые и землеустроительные работы, подготавливает межевые и технические планы, занимается оценочной деятельностью, а также научной и исследовательской деятельностью.</a:t>
            </a:r>
          </a:p>
          <a:p>
            <a:pPr algn="just"/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7" name="Graphic 389">
            <a:extLst>
              <a:ext uri="{FF2B5EF4-FFF2-40B4-BE49-F238E27FC236}">
                <a16:creationId xmlns="" xmlns:a16="http://schemas.microsoft.com/office/drawing/2014/main" id="{02AAC8F5-771B-4520-BDAB-E6DF3AED0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395536" y="1196752"/>
            <a:ext cx="2160240" cy="2620882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323528" y="4365104"/>
            <a:ext cx="8352928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Одной из основных функций остается ведение и наполнение Единого государственного реестра недвижимости (ЕГРН) и входящего в него реестра границ актуальной и достоверной информацией, а также предоставление сведений, содержащихся в ЕГРН, аналитической информации, полученной на основе сведений из ЕГРН.</a:t>
            </a:r>
          </a:p>
          <a:p>
            <a:pPr algn="just"/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810921" cy="505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539552" y="737320"/>
            <a:ext cx="8352928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endParaRPr lang="ru-RU" sz="1600" b="1" dirty="0" smtClean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  <a:p>
            <a:pPr lvl="0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проведение кадастровых работ;</a:t>
            </a:r>
          </a:p>
          <a:p>
            <a:pPr lvl="0"/>
            <a:endParaRPr lang="ru-RU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выездное обслуживание и курьерская доставка документов;</a:t>
            </a:r>
          </a:p>
          <a:p>
            <a:pPr lvl="0"/>
            <a:endParaRPr lang="ru-RU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границ населенных пунктов, территориальных зон, зон с особыми условиями территории, территорий объектов культурного наследия и др.;</a:t>
            </a:r>
          </a:p>
          <a:p>
            <a:endParaRPr lang="ru-RU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ведение и предоставление сведений из Единого государственного реестра недвижимости;</a:t>
            </a:r>
          </a:p>
          <a:p>
            <a:endParaRPr lang="ru-RU" sz="17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7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ведение государственного фонда данных, полученных в результате проведения землеустройства.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ведение и предоставление материалов из Федерального фонда пространственных данных;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топографических карт и топографических планов Российской Федерации;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и обновление единой электронной картографической основы;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мониторинг пунктов геодезической сети;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геодезических сетей специального назначения;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параметров для государственной системы координат, системы высот и гравиметрической системы;</a:t>
            </a: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предоставление информации о результатах профессиональной деятельности кадастровых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инженеров.</a:t>
            </a: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980728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131840" y="0"/>
            <a:ext cx="5832648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Услуги Публично-правовой компании «Роскадастр»: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4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1340768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5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1772816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6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2348880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8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2996952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9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3573016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0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4365104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1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4725144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2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5157192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3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6093296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4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5589240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36" name="Graphic 317">
            <a:extLst>
              <a:ext uri="{FF2B5EF4-FFF2-40B4-BE49-F238E27FC236}">
                <a16:creationId xmlns="" xmlns:a16="http://schemas.microsoft.com/office/drawing/2014/main" id="{93E2BB3E-597C-4850-A2AF-17E8A0DF94B0}"/>
              </a:ext>
            </a:extLst>
          </p:cNvPr>
          <p:cNvPicPr>
            <a:picLocks noChangeAspect="1"/>
          </p:cNvPicPr>
          <p:nvPr/>
        </p:nvPicPr>
        <p:blipFill>
          <a:blip r:embed="rId78" cstate="print">
            <a:extLs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12360" y="4365104"/>
            <a:ext cx="1008112" cy="1008112"/>
          </a:xfrm>
          <a:prstGeom prst="rect">
            <a:avLst/>
          </a:prstGeom>
        </p:spPr>
      </p:pic>
      <p:pic>
        <p:nvPicPr>
          <p:cNvPr id="19" name="Graphic 359">
            <a:extLst>
              <a:ext uri="{FF2B5EF4-FFF2-40B4-BE49-F238E27FC236}">
                <a16:creationId xmlns:a16="http://schemas.microsoft.com/office/drawing/2014/main" xmlns="" id="{35847239-A00F-4C6E-9DFC-24699C399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77"/>
              </a:ext>
            </a:extLst>
          </a:blip>
          <a:stretch>
            <a:fillRect/>
          </a:stretch>
        </p:blipFill>
        <p:spPr>
          <a:xfrm>
            <a:off x="251520" y="4005064"/>
            <a:ext cx="216024" cy="219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52520" cy="83819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836712"/>
            <a:ext cx="8712968" cy="1440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683568" y="3212976"/>
            <a:ext cx="806489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36712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Сотрудники Роскадастра имеют  большой опыт в подготовке документов, являющихся результатом кадастровых работ и работ по подготовке документов для реестра границ. В штате Роскадастра более 20 тысяч высоквалифицированных работников, территориальная сеть состоит из 80 филиалов во всех регионах России, что позволяет качественно выполнять любые работы, в том числе оказывать и нестандартные работы любой степени сложности, а также оказывать необходимую консультационную и экспертную поддержку заказчику в любой точке России в максимально короткий срок</a:t>
            </a:r>
            <a:r>
              <a:rPr lang="ru-RU" sz="15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5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635896" y="260648"/>
            <a:ext cx="5362650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Кадастровые работы в отношении муниципальной и государственной недвижимости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3816424" cy="2824153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79512" y="5473005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межевого плана в связи с образованием земельного участка из земель, находящихся в государственной или муниципальной  собственности под существующей автомобильной дорогой в хуторе Грозном Победенского сельского поселения Майкопского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района.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564904"/>
            <a:ext cx="3016400" cy="2700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932040" y="5517232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технического плана с целью образования здания в результате завершения строительства  объекта незавершенного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строительства.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52520" cy="83819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836712"/>
            <a:ext cx="8712968" cy="1440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683568" y="3212976"/>
            <a:ext cx="806489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635896" y="260648"/>
            <a:ext cx="5362650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Кадастровые работы в отношении муниципальной и государственной недвижимости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437112"/>
            <a:ext cx="388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проекта межевания территории земельных участков, находящихся в частной собственности, расположенных в ауле новая Адыгея, Тахтамукайского района с целью формирования четырех земельных участков, путем проведения процедуры раздела и объединения существующих земельных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участков.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3600400" cy="3491504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20"/>
            <a:ext cx="2448272" cy="351273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716016" y="4509120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проекта межевания территории части кадастрового квартала и земельных участков находящихся в частной собственности с целью образования двух самостоятельных земельных участка на территории пгт.Тлюстенхабль Теучежского </a:t>
            </a:r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района.</a:t>
            </a:r>
            <a:endParaRPr lang="ru-RU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52520" cy="83819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836712"/>
            <a:ext cx="8712968" cy="14401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683568" y="3212976"/>
            <a:ext cx="806489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635896" y="260648"/>
            <a:ext cx="5362650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Кадастровые работы в отношении муниципальной и государственной недвижимости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8244408" cy="458685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7544" y="566124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Подготовка проекта межевания территории с целью образования новых земельных участков в результате раздела существующих земельных участков в станице Даховской, входящих в границы проектирования части кадастрового квартала, в результате которого образуются 1118 самостоятельных земельных участка. Площадь территории проектирования 114 га.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52520" cy="838199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512" y="836712"/>
            <a:ext cx="8712968" cy="1296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576064" cy="692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логотип_роскадастр_новые_цве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867862" cy="296016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DA93FF3D-BEAD-355B-C25C-F5734B918431}"/>
              </a:ext>
            </a:extLst>
          </p:cNvPr>
          <p:cNvSpPr txBox="1">
            <a:spLocks/>
          </p:cNvSpPr>
          <p:nvPr/>
        </p:nvSpPr>
        <p:spPr>
          <a:xfrm>
            <a:off x="971600" y="908720"/>
            <a:ext cx="7848872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dirty="0" smtClean="0"/>
          </a:p>
          <a:p>
            <a:pPr algn="just"/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объектов недвижимости, находящихся в муниципальной и государственной собственности;</a:t>
            </a:r>
          </a:p>
          <a:p>
            <a:pPr algn="just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объектов недвижимости, необходимых для: обороны и безопасности, оборонного производства; федеральных энергетических систем; использования атомной энергии; федеральных транспорта, путей сообщения и др.</a:t>
            </a:r>
          </a:p>
          <a:p>
            <a:pPr algn="just">
              <a:buFontTx/>
              <a:buChar char="-"/>
            </a:pPr>
            <a:endParaRPr lang="ru-RU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объектов недвижимости единого института развития в жилищной сфере, указанного в Федеральном законе «О содействии развитию и повышению эффективности управления в жилищной сфере и о внесении изменений в отдельные законодательные акты Российской Федерации».</a:t>
            </a:r>
          </a:p>
          <a:p>
            <a:pPr algn="just"/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7129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Graphic 289">
            <a:extLst>
              <a:ext uri="{FF2B5EF4-FFF2-40B4-BE49-F238E27FC236}">
                <a16:creationId xmlns:a16="http://schemas.microsoft.com/office/drawing/2014/main" xmlns="" id="{F164F9F9-0068-4707-8A2E-5F9DAD2F4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3528" y="141277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18" name="Graphic 28">
            <a:extLst>
              <a:ext uri="{FF2B5EF4-FFF2-40B4-BE49-F238E27FC236}">
                <a16:creationId xmlns:a16="http://schemas.microsoft.com/office/drawing/2014/main" xmlns="" id="{0547D613-DAA1-4630-B2EA-D1E13CF2C8B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96DAC541-7B7A-43D3-8B79-37D633B846F1}">
                <asvg:svgBlip xmlns:asvg="http://schemas.microsoft.com/office/drawing/2016/SVG/main" xmlns="" r:embed="rId153"/>
              </a:ext>
            </a:extLst>
          </a:blip>
          <a:stretch>
            <a:fillRect/>
          </a:stretch>
        </p:blipFill>
        <p:spPr>
          <a:xfrm>
            <a:off x="6660232" y="4869160"/>
            <a:ext cx="1366356" cy="1298381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1979712" y="332656"/>
            <a:ext cx="7056784" cy="548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Роскадастр проведет кадастровые работы в отношении:</a:t>
            </a:r>
          </a:p>
          <a:p>
            <a:pPr lvl="0" algn="r">
              <a:spcBef>
                <a:spcPct val="0"/>
              </a:spcBef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" name="Graphic 289">
            <a:extLst>
              <a:ext uri="{FF2B5EF4-FFF2-40B4-BE49-F238E27FC236}">
                <a16:creationId xmlns:a16="http://schemas.microsoft.com/office/drawing/2014/main" xmlns="" id="{F164F9F9-0068-4707-8A2E-5F9DAD2F4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3528" y="249289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0" name="Graphic 289">
            <a:extLst>
              <a:ext uri="{FF2B5EF4-FFF2-40B4-BE49-F238E27FC236}">
                <a16:creationId xmlns:a16="http://schemas.microsoft.com/office/drawing/2014/main" xmlns="" id="{F164F9F9-0068-4707-8A2E-5F9DAD2F4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3528" y="3573016"/>
            <a:ext cx="648072" cy="648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026AE8E-087B-0DAA-A28C-6D7D1F45CC0C}"/>
              </a:ext>
            </a:extLst>
          </p:cNvPr>
          <p:cNvSpPr txBox="1">
            <a:spLocks/>
          </p:cNvSpPr>
          <p:nvPr/>
        </p:nvSpPr>
        <p:spPr>
          <a:xfrm>
            <a:off x="179512" y="5013176"/>
            <a:ext cx="597666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Подробную информацию об услугах филиала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ППК «Роскадаст</a:t>
            </a:r>
            <a:r>
              <a:rPr lang="ru-RU" sz="1600" b="1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» по Республике Адыгея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можно получить</a:t>
            </a:r>
          </a:p>
          <a:p>
            <a:pPr marL="0" marR="0" lvl="0" indent="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 телефону: 8 (8772) 59-30-46 доб. 2007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953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539</Words>
  <Application>Microsoft Office PowerPoint</Application>
  <PresentationFormat>Экран (4:3)</PresentationFormat>
  <Paragraphs>104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Функции, полномочия и деятельность компании </vt:lpstr>
      <vt:lpstr> Функции, полномочия и деятельность компании </vt:lpstr>
      <vt:lpstr> Функции, полномочия и деятельность компании </vt:lpstr>
      <vt:lpstr>  </vt:lpstr>
      <vt:lpstr> </vt:lpstr>
      <vt:lpstr> 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milokostovan</dc:creator>
  <cp:lastModifiedBy>milokostovan</cp:lastModifiedBy>
  <cp:revision>86</cp:revision>
  <dcterms:created xsi:type="dcterms:W3CDTF">2023-02-20T12:47:13Z</dcterms:created>
  <dcterms:modified xsi:type="dcterms:W3CDTF">2023-03-02T07:17:34Z</dcterms:modified>
</cp:coreProperties>
</file>